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5" r:id="rId2"/>
    <p:sldId id="257" r:id="rId3"/>
    <p:sldId id="259" r:id="rId4"/>
    <p:sldId id="270" r:id="rId5"/>
    <p:sldId id="266" r:id="rId6"/>
    <p:sldId id="269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B050"/>
    <a:srgbClr val="8A839D"/>
    <a:srgbClr val="B9AAEE"/>
    <a:srgbClr val="FFFFFF"/>
    <a:srgbClr val="190649"/>
    <a:srgbClr val="512BD4"/>
    <a:srgbClr val="FAFAFA"/>
    <a:srgbClr val="1F1F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36"/>
    <p:restoredTop sz="94719"/>
  </p:normalViewPr>
  <p:slideViewPr>
    <p:cSldViewPr snapToGrid="0">
      <p:cViewPr varScale="1">
        <p:scale>
          <a:sx n="84" d="100"/>
          <a:sy n="84" d="100"/>
        </p:scale>
        <p:origin x="28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CB67962-7DAD-27C7-AE18-58D126B021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730" y="5089365"/>
            <a:ext cx="9144000" cy="365125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4" name="Picture 3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6C00F3BE-9549-CFA5-93ED-073CB72206F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70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viding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F24ACC4D-6C22-786F-EE96-E12EA0B915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83A32E-F292-BB75-B917-167F08F854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703320"/>
            <a:ext cx="9144000" cy="845734"/>
          </a:xfrm>
        </p:spPr>
        <p:txBody>
          <a:bodyPr anchor="b">
            <a:normAutofit/>
          </a:bodyPr>
          <a:lstStyle>
            <a:lvl1pPr algn="l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B67962-7DAD-27C7-AE18-58D126B021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641129"/>
            <a:ext cx="9144000" cy="365125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8579835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_1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525383B-3BB2-5B6A-5EFE-8EB8D73F9E8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602A9AB-AE88-89CB-1B76-390A69776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5B9336-7CF9-6DBE-2B3F-9A8906D1B3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8543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t_2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FF66F68-C8E3-49DD-CD58-1CDF06036E3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F888CE-A252-6263-30B8-0AF3FFE1F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F3F87-0131-7BA2-72D5-E08759DB35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6B0771-0033-F9B5-EC49-F27E0C6D5E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397732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t_3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D807C16-CC92-2151-D639-06C0FE4232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F888CE-A252-6263-30B8-0AF3FFE1F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F3F87-0131-7BA2-72D5-E08759DB35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6B0771-0033-F9B5-EC49-F27E0C6D5E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99960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A3BFD12-5F2E-131D-2F93-A7BD75B46FEC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7944438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53261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_Content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F7C5E-F00D-A584-927A-EDDC069D00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58919"/>
            <a:ext cx="3266699" cy="40532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B2A815C-160E-630F-917E-D1559B6708A8}"/>
              </a:ext>
            </a:extLst>
          </p:cNvPr>
          <p:cNvSpPr/>
          <p:nvPr userDrawn="1"/>
        </p:nvSpPr>
        <p:spPr>
          <a:xfrm>
            <a:off x="4979324" y="0"/>
            <a:ext cx="7212676" cy="6858000"/>
          </a:xfrm>
          <a:prstGeom prst="rect">
            <a:avLst/>
          </a:prstGeom>
          <a:solidFill>
            <a:srgbClr val="1906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472AE49C-04B7-ADCD-9CAF-F576C3D79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0250"/>
            <a:ext cx="3266699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88124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_Image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F7C5E-F00D-A584-927A-EDDC069D00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58919"/>
            <a:ext cx="3266699" cy="40532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B2A815C-160E-630F-917E-D1559B6708A8}"/>
              </a:ext>
            </a:extLst>
          </p:cNvPr>
          <p:cNvSpPr/>
          <p:nvPr userDrawn="1"/>
        </p:nvSpPr>
        <p:spPr>
          <a:xfrm>
            <a:off x="4979324" y="0"/>
            <a:ext cx="7212676" cy="6858000"/>
          </a:xfrm>
          <a:prstGeom prst="rect">
            <a:avLst/>
          </a:prstGeom>
          <a:solidFill>
            <a:srgbClr val="1906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472AE49C-04B7-ADCD-9CAF-F576C3D79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0250"/>
            <a:ext cx="3266699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C1577BE-79EA-EE78-8557-CDFFAFA41AF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977736" y="0"/>
            <a:ext cx="7214264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3528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512B8-84D1-44F9-EEFD-D4E46153A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E5BF4EB-139D-0215-28ED-1C6B388D0A9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0" y="1527175"/>
            <a:ext cx="10515600" cy="5330825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17941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8339FA4-CB47-64F7-0DE2-D1AE4485C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able Placeholder 6">
            <a:extLst>
              <a:ext uri="{FF2B5EF4-FFF2-40B4-BE49-F238E27FC236}">
                <a16:creationId xmlns:a16="http://schemas.microsoft.com/office/drawing/2014/main" id="{49A80658-64B2-8A16-A5D9-8E8038BBEA5D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838200" y="1819275"/>
            <a:ext cx="10515600" cy="42989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374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Background pattern&#10;&#10;Description automatically generated">
            <a:extLst>
              <a:ext uri="{FF2B5EF4-FFF2-40B4-BE49-F238E27FC236}">
                <a16:creationId xmlns:a16="http://schemas.microsoft.com/office/drawing/2014/main" id="{890A6E38-821E-3B3B-D008-13ECE0BA0503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A77048C-E359-F66D-AD4D-97D47FB30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9C945F-7803-9CF7-4561-E707D977AB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3AD0B5-411C-DD37-3DE1-D299F9DA78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1"/>
                </a:solidFill>
                <a:latin typeface="Open Sans" pitchFamily="2" charset="0"/>
                <a:cs typeface="Open Sans" pitchFamily="2" charset="0"/>
              </a:defRPr>
            </a:lvl1pPr>
          </a:lstStyle>
          <a:p>
            <a:fld id="{5ECCB86A-3665-5147-BAC9-7BEF9D6DEA03}" type="datetimeFigureOut">
              <a:rPr lang="en-US" smtClean="0"/>
              <a:pPr/>
              <a:t>11/9/2022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C852EC-6A60-0D42-A9E9-DDECCBDFBF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  <a:latin typeface="Open Sans" pitchFamily="2" charset="0"/>
                <a:cs typeface="Open Sans" pitchFamily="2" charset="0"/>
              </a:defRPr>
            </a:lvl1pPr>
          </a:lstStyle>
          <a:p>
            <a:fld id="{AE28451E-F2BC-8240-B99D-B1C92C439287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9" descr="Shape, icon, rectangle&#10;&#10;Description automatically generated">
            <a:extLst>
              <a:ext uri="{FF2B5EF4-FFF2-40B4-BE49-F238E27FC236}">
                <a16:creationId xmlns:a16="http://schemas.microsoft.com/office/drawing/2014/main" id="{16B77DA5-824E-FBA0-B882-81A183CEDA43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2192000" y="0"/>
            <a:ext cx="901700" cy="450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417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49" r:id="rId2"/>
    <p:sldLayoutId id="2147483650" r:id="rId3"/>
    <p:sldLayoutId id="2147483652" r:id="rId4"/>
    <p:sldLayoutId id="2147483657" r:id="rId5"/>
    <p:sldLayoutId id="2147483653" r:id="rId6"/>
    <p:sldLayoutId id="2147483658" r:id="rId7"/>
    <p:sldLayoutId id="2147483654" r:id="rId8"/>
    <p:sldLayoutId id="2147483655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i="0" kern="1200" spc="120" baseline="0">
          <a:solidFill>
            <a:schemeClr val="bg1"/>
          </a:solidFill>
          <a:latin typeface="Open Sans Light" pitchFamily="2" charset="0"/>
          <a:ea typeface="+mj-ea"/>
          <a:cs typeface="Open Sans Light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7.png"/><Relationship Id="rId7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microsoft.com/office/2007/relationships/hdphoto" Target="../media/hdphoto1.wdp"/><Relationship Id="rId9" Type="http://schemas.openxmlformats.org/officeDocument/2006/relationships/image" Target="../media/image12.sv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256BB20A-49C9-FD36-2105-A386C3F9FA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0184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Blazor - Wikipedia">
            <a:extLst>
              <a:ext uri="{FF2B5EF4-FFF2-40B4-BE49-F238E27FC236}">
                <a16:creationId xmlns:a16="http://schemas.microsoft.com/office/drawing/2014/main" id="{896B7929-43AF-E668-C71F-8A36A8EFF7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6956" y="350639"/>
            <a:ext cx="4079694" cy="40796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536FA4A-2F54-BB42-2464-78B9DB3038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Build an Audio Browser</a:t>
            </a:r>
            <a:br>
              <a:rPr lang="en-US" dirty="0"/>
            </a:br>
            <a:r>
              <a:rPr lang="en-US" dirty="0"/>
              <a:t>app with Blazor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D53EF0-741B-FABA-3A92-7027C393D2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641129"/>
            <a:ext cx="9144000" cy="1235796"/>
          </a:xfrm>
        </p:spPr>
        <p:txBody>
          <a:bodyPr/>
          <a:lstStyle/>
          <a:p>
            <a:r>
              <a:rPr lang="en-US" dirty="0"/>
              <a:t>Steven Sanderson</a:t>
            </a:r>
          </a:p>
          <a:p>
            <a:r>
              <a:rPr lang="en-US" dirty="0"/>
              <a:t>Developer/Architect, Microsoft</a:t>
            </a:r>
          </a:p>
          <a:p>
            <a:r>
              <a:rPr lang="en-US" dirty="0"/>
              <a:t>@StevenSanderson</a:t>
            </a:r>
          </a:p>
        </p:txBody>
      </p:sp>
    </p:spTree>
    <p:extLst>
      <p:ext uri="{BB962C8B-B14F-4D97-AF65-F5344CB8AC3E}">
        <p14:creationId xmlns:p14="http://schemas.microsoft.com/office/powerpoint/2010/main" val="2455987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roup 71">
            <a:extLst>
              <a:ext uri="{FF2B5EF4-FFF2-40B4-BE49-F238E27FC236}">
                <a16:creationId xmlns:a16="http://schemas.microsoft.com/office/drawing/2014/main" id="{B2D3BDF8-4193-63EE-A97C-542C03670DC2}"/>
              </a:ext>
            </a:extLst>
          </p:cNvPr>
          <p:cNvGrpSpPr/>
          <p:nvPr/>
        </p:nvGrpSpPr>
        <p:grpSpPr>
          <a:xfrm>
            <a:off x="279042" y="256159"/>
            <a:ext cx="5280338" cy="3135278"/>
            <a:chOff x="377780" y="414998"/>
            <a:chExt cx="5280338" cy="3135278"/>
          </a:xfrm>
        </p:grpSpPr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4926F1D9-3066-DACA-8D6E-A85084BDB587}"/>
                </a:ext>
              </a:extLst>
            </p:cNvPr>
            <p:cNvSpPr/>
            <p:nvPr/>
          </p:nvSpPr>
          <p:spPr>
            <a:xfrm>
              <a:off x="377780" y="425003"/>
              <a:ext cx="5280338" cy="3125273"/>
            </a:xfrm>
            <a:prstGeom prst="roundRect">
              <a:avLst>
                <a:gd name="adj" fmla="val 3618"/>
              </a:avLst>
            </a:prstGeom>
            <a:solidFill>
              <a:schemeClr val="bg1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tx1"/>
                </a:solidFill>
              </a:endParaRPr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66866805-74F3-2FB1-8EBC-A5A290E85426}"/>
                </a:ext>
              </a:extLst>
            </p:cNvPr>
            <p:cNvGrpSpPr/>
            <p:nvPr/>
          </p:nvGrpSpPr>
          <p:grpSpPr>
            <a:xfrm flipH="1">
              <a:off x="385893" y="431727"/>
              <a:ext cx="4903030" cy="335589"/>
              <a:chOff x="1556953" y="1531979"/>
              <a:chExt cx="4903030" cy="335589"/>
            </a:xfrm>
            <a:solidFill>
              <a:schemeClr val="accent1">
                <a:lumMod val="40000"/>
                <a:lumOff val="60000"/>
              </a:schemeClr>
            </a:solidFill>
          </p:grpSpPr>
          <p:sp>
            <p:nvSpPr>
              <p:cNvPr id="22" name="Rectangle: Rounded Corners 21">
                <a:extLst>
                  <a:ext uri="{FF2B5EF4-FFF2-40B4-BE49-F238E27FC236}">
                    <a16:creationId xmlns:a16="http://schemas.microsoft.com/office/drawing/2014/main" id="{4B643971-C352-F3D5-021F-6CD1F580A66C}"/>
                  </a:ext>
                </a:extLst>
              </p:cNvPr>
              <p:cNvSpPr/>
              <p:nvPr/>
            </p:nvSpPr>
            <p:spPr>
              <a:xfrm>
                <a:off x="5929803" y="1531979"/>
                <a:ext cx="530180" cy="249598"/>
              </a:xfrm>
              <a:prstGeom prst="roundRect">
                <a:avLst>
                  <a:gd name="adj" fmla="val 4524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chemeClr val="accent1">
                      <a:lumMod val="20000"/>
                      <a:lumOff val="80000"/>
                    </a:schemeClr>
                  </a:solidFill>
                </a:endParaRP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A5EC2CFC-F688-7390-DB27-A3766CC21E65}"/>
                  </a:ext>
                </a:extLst>
              </p:cNvPr>
              <p:cNvSpPr/>
              <p:nvPr/>
            </p:nvSpPr>
            <p:spPr>
              <a:xfrm>
                <a:off x="1556953" y="1531979"/>
                <a:ext cx="4645825" cy="33558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chemeClr val="accent1">
                      <a:lumMod val="20000"/>
                      <a:lumOff val="80000"/>
                    </a:schemeClr>
                  </a:solidFill>
                </a:endParaRP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6D5EBA98-D85B-8C16-2A4B-0B903EBE93A8}"/>
                  </a:ext>
                </a:extLst>
              </p:cNvPr>
              <p:cNvSpPr/>
              <p:nvPr/>
            </p:nvSpPr>
            <p:spPr>
              <a:xfrm>
                <a:off x="6023020" y="1617971"/>
                <a:ext cx="436962" cy="249597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chemeClr val="accent1">
                      <a:lumMod val="20000"/>
                      <a:lumOff val="80000"/>
                    </a:schemeClr>
                  </a:solidFill>
                </a:endParaRP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091E89D-B99C-69CA-ECC1-542E14D2C40A}"/>
                </a:ext>
              </a:extLst>
            </p:cNvPr>
            <p:cNvGrpSpPr/>
            <p:nvPr/>
          </p:nvGrpSpPr>
          <p:grpSpPr>
            <a:xfrm>
              <a:off x="5117516" y="428689"/>
              <a:ext cx="535391" cy="335589"/>
              <a:chOff x="5924592" y="1531979"/>
              <a:chExt cx="535391" cy="335589"/>
            </a:xfrm>
          </p:grpSpPr>
          <p:sp>
            <p:nvSpPr>
              <p:cNvPr id="3" name="Rectangle: Rounded Corners 2">
                <a:extLst>
                  <a:ext uri="{FF2B5EF4-FFF2-40B4-BE49-F238E27FC236}">
                    <a16:creationId xmlns:a16="http://schemas.microsoft.com/office/drawing/2014/main" id="{A24BD049-53F1-0F3D-404D-EB716BEBE346}"/>
                  </a:ext>
                </a:extLst>
              </p:cNvPr>
              <p:cNvSpPr/>
              <p:nvPr/>
            </p:nvSpPr>
            <p:spPr>
              <a:xfrm>
                <a:off x="5929803" y="1531979"/>
                <a:ext cx="530180" cy="249598"/>
              </a:xfrm>
              <a:prstGeom prst="roundRect">
                <a:avLst>
                  <a:gd name="adj" fmla="val 45240"/>
                </a:avLst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26586DF4-DD63-BC3E-F950-289601533168}"/>
                  </a:ext>
                </a:extLst>
              </p:cNvPr>
              <p:cNvSpPr/>
              <p:nvPr/>
            </p:nvSpPr>
            <p:spPr>
              <a:xfrm>
                <a:off x="5924592" y="1534137"/>
                <a:ext cx="278184" cy="333431"/>
              </a:xfrm>
              <a:prstGeom prst="rect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D850EDE1-683F-115E-273C-C6F5FB319451}"/>
                  </a:ext>
                </a:extLst>
              </p:cNvPr>
              <p:cNvSpPr/>
              <p:nvPr/>
            </p:nvSpPr>
            <p:spPr>
              <a:xfrm>
                <a:off x="6023020" y="1617971"/>
                <a:ext cx="436962" cy="249597"/>
              </a:xfrm>
              <a:prstGeom prst="rect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" name="Cross 17">
                <a:extLst>
                  <a:ext uri="{FF2B5EF4-FFF2-40B4-BE49-F238E27FC236}">
                    <a16:creationId xmlns:a16="http://schemas.microsoft.com/office/drawing/2014/main" id="{2AF1FF66-0A9C-4298-4726-D1F69C506DE3}"/>
                  </a:ext>
                </a:extLst>
              </p:cNvPr>
              <p:cNvSpPr/>
              <p:nvPr/>
            </p:nvSpPr>
            <p:spPr>
              <a:xfrm rot="18900000">
                <a:off x="6101517" y="1596286"/>
                <a:ext cx="203923" cy="203923"/>
              </a:xfrm>
              <a:prstGeom prst="plus">
                <a:avLst>
                  <a:gd name="adj" fmla="val 46429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268EFA5D-4754-0912-9DFA-F0D526FE538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5467" y="855321"/>
              <a:ext cx="1249788" cy="1821338"/>
            </a:xfrm>
            <a:prstGeom prst="rect">
              <a:avLst/>
            </a:prstGeom>
          </p:spPr>
        </p:pic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F8F62C40-1536-6F33-842D-4BD837773234}"/>
                </a:ext>
              </a:extLst>
            </p:cNvPr>
            <p:cNvCxnSpPr/>
            <p:nvPr/>
          </p:nvCxnSpPr>
          <p:spPr>
            <a:xfrm>
              <a:off x="1702427" y="841420"/>
              <a:ext cx="0" cy="270885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589E9272-C9C3-C55A-8AFE-039B6B3D2DE8}"/>
                </a:ext>
              </a:extLst>
            </p:cNvPr>
            <p:cNvSpPr/>
            <p:nvPr/>
          </p:nvSpPr>
          <p:spPr>
            <a:xfrm>
              <a:off x="1777285" y="841420"/>
              <a:ext cx="3794974" cy="37348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600" dirty="0"/>
                <a:t>       </a:t>
              </a:r>
              <a:r>
                <a:rPr lang="en-US" sz="1600" dirty="0">
                  <a:solidFill>
                    <a:schemeClr val="tx1"/>
                  </a:solidFill>
                </a:rPr>
                <a:t> &gt; Documents &gt; Recordings</a:t>
              </a:r>
              <a:endParaRPr lang="en-GB" sz="1600" dirty="0"/>
            </a:p>
          </p:txBody>
        </p:sp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DF8DD4C7-6A9B-0E01-B110-59E325C4A9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26035" y="414998"/>
              <a:ext cx="449896" cy="359917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B77A9E19-2FC7-7E1E-C0D1-5157F340D47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758381" y="832834"/>
              <a:ext cx="449896" cy="359917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A6B0C7C2-B83F-7B60-96EB-165B8418E1EE}"/>
                </a:ext>
              </a:extLst>
            </p:cNvPr>
            <p:cNvSpPr txBox="1"/>
            <p:nvPr/>
          </p:nvSpPr>
          <p:spPr>
            <a:xfrm>
              <a:off x="861493" y="446782"/>
              <a:ext cx="3259747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400" dirty="0">
                  <a:solidFill>
                    <a:schemeClr val="tx1"/>
                  </a:solidFill>
                </a:rPr>
                <a:t>This PC</a:t>
              </a:r>
              <a:endParaRPr lang="en-GB" sz="1400" dirty="0"/>
            </a:p>
          </p:txBody>
        </p:sp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0467B650-B454-D63A-C564-927A79189F8F}"/>
                </a:ext>
              </a:extLst>
            </p:cNvPr>
            <p:cNvSpPr/>
            <p:nvPr/>
          </p:nvSpPr>
          <p:spPr>
            <a:xfrm>
              <a:off x="5499285" y="1270716"/>
              <a:ext cx="72974" cy="221087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Rectangle: Rounded Corners 40">
              <a:extLst>
                <a:ext uri="{FF2B5EF4-FFF2-40B4-BE49-F238E27FC236}">
                  <a16:creationId xmlns:a16="http://schemas.microsoft.com/office/drawing/2014/main" id="{31818487-A48B-181E-B7BD-A5A55779C0E6}"/>
                </a:ext>
              </a:extLst>
            </p:cNvPr>
            <p:cNvSpPr/>
            <p:nvPr/>
          </p:nvSpPr>
          <p:spPr>
            <a:xfrm>
              <a:off x="5513277" y="1294217"/>
              <a:ext cx="45719" cy="647553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B9385CEB-09BF-7A20-91EB-445C0309EF37}"/>
                </a:ext>
              </a:extLst>
            </p:cNvPr>
            <p:cNvGrpSpPr/>
            <p:nvPr/>
          </p:nvGrpSpPr>
          <p:grpSpPr>
            <a:xfrm>
              <a:off x="2062522" y="1462728"/>
              <a:ext cx="1206321" cy="919863"/>
              <a:chOff x="1783993" y="1492087"/>
              <a:chExt cx="1206321" cy="919863"/>
            </a:xfrm>
          </p:grpSpPr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B3F96012-D2E6-36C3-0909-3A9078AD6102}"/>
                  </a:ext>
                </a:extLst>
              </p:cNvPr>
              <p:cNvGrpSpPr/>
              <p:nvPr/>
            </p:nvGrpSpPr>
            <p:grpSpPr>
              <a:xfrm>
                <a:off x="2178936" y="1492087"/>
                <a:ext cx="416434" cy="547067"/>
                <a:chOff x="6568208" y="1916545"/>
                <a:chExt cx="607288" cy="797791"/>
              </a:xfrm>
            </p:grpSpPr>
            <p:sp>
              <p:nvSpPr>
                <p:cNvPr id="47" name="Freeform: Shape 46">
                  <a:extLst>
                    <a:ext uri="{FF2B5EF4-FFF2-40B4-BE49-F238E27FC236}">
                      <a16:creationId xmlns:a16="http://schemas.microsoft.com/office/drawing/2014/main" id="{CF99C32D-3184-8867-2959-A88058767F02}"/>
                    </a:ext>
                  </a:extLst>
                </p:cNvPr>
                <p:cNvSpPr/>
                <p:nvPr/>
              </p:nvSpPr>
              <p:spPr>
                <a:xfrm>
                  <a:off x="6568208" y="1916545"/>
                  <a:ext cx="606137" cy="797791"/>
                </a:xfrm>
                <a:custGeom>
                  <a:avLst/>
                  <a:gdLst>
                    <a:gd name="connsiteX0" fmla="*/ 0 w 606137"/>
                    <a:gd name="connsiteY0" fmla="*/ 0 h 797791"/>
                    <a:gd name="connsiteX1" fmla="*/ 428337 w 606137"/>
                    <a:gd name="connsiteY1" fmla="*/ 0 h 797791"/>
                    <a:gd name="connsiteX2" fmla="*/ 428337 w 606137"/>
                    <a:gd name="connsiteY2" fmla="*/ 182418 h 797791"/>
                    <a:gd name="connsiteX3" fmla="*/ 606137 w 606137"/>
                    <a:gd name="connsiteY3" fmla="*/ 182418 h 797791"/>
                    <a:gd name="connsiteX4" fmla="*/ 606137 w 606137"/>
                    <a:gd name="connsiteY4" fmla="*/ 797791 h 797791"/>
                    <a:gd name="connsiteX5" fmla="*/ 428337 w 606137"/>
                    <a:gd name="connsiteY5" fmla="*/ 797791 h 797791"/>
                    <a:gd name="connsiteX6" fmla="*/ 348674 w 606137"/>
                    <a:gd name="connsiteY6" fmla="*/ 797791 h 797791"/>
                    <a:gd name="connsiteX7" fmla="*/ 0 w 606137"/>
                    <a:gd name="connsiteY7" fmla="*/ 797791 h 7977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06137" h="797791">
                      <a:moveTo>
                        <a:pt x="0" y="0"/>
                      </a:moveTo>
                      <a:lnTo>
                        <a:pt x="428337" y="0"/>
                      </a:lnTo>
                      <a:lnTo>
                        <a:pt x="428337" y="182418"/>
                      </a:lnTo>
                      <a:lnTo>
                        <a:pt x="606137" y="182418"/>
                      </a:lnTo>
                      <a:lnTo>
                        <a:pt x="606137" y="797791"/>
                      </a:lnTo>
                      <a:lnTo>
                        <a:pt x="428337" y="797791"/>
                      </a:lnTo>
                      <a:lnTo>
                        <a:pt x="348674" y="797791"/>
                      </a:lnTo>
                      <a:lnTo>
                        <a:pt x="0" y="797791"/>
                      </a:lnTo>
                      <a:close/>
                    </a:path>
                  </a:pathLst>
                </a:custGeom>
                <a:solidFill>
                  <a:schemeClr val="accent4">
                    <a:lumMod val="40000"/>
                    <a:lumOff val="60000"/>
                  </a:schemeClr>
                </a:solidFill>
                <a:ln w="95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48" name="Freeform: Shape 47">
                  <a:extLst>
                    <a:ext uri="{FF2B5EF4-FFF2-40B4-BE49-F238E27FC236}">
                      <a16:creationId xmlns:a16="http://schemas.microsoft.com/office/drawing/2014/main" id="{DE04FC25-5BC2-74CD-45EC-F92F9D69C987}"/>
                    </a:ext>
                  </a:extLst>
                </p:cNvPr>
                <p:cNvSpPr/>
                <p:nvPr/>
              </p:nvSpPr>
              <p:spPr>
                <a:xfrm>
                  <a:off x="6998850" y="1923428"/>
                  <a:ext cx="176646" cy="177800"/>
                </a:xfrm>
                <a:custGeom>
                  <a:avLst/>
                  <a:gdLst>
                    <a:gd name="connsiteX0" fmla="*/ 0 w 176646"/>
                    <a:gd name="connsiteY0" fmla="*/ 0 h 177800"/>
                    <a:gd name="connsiteX1" fmla="*/ 0 w 176646"/>
                    <a:gd name="connsiteY1" fmla="*/ 177800 h 177800"/>
                    <a:gd name="connsiteX2" fmla="*/ 176646 w 176646"/>
                    <a:gd name="connsiteY2" fmla="*/ 177800 h 177800"/>
                    <a:gd name="connsiteX3" fmla="*/ 0 w 176646"/>
                    <a:gd name="connsiteY3" fmla="*/ 0 h 177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76646" h="177800">
                      <a:moveTo>
                        <a:pt x="0" y="0"/>
                      </a:moveTo>
                      <a:lnTo>
                        <a:pt x="0" y="177800"/>
                      </a:lnTo>
                      <a:lnTo>
                        <a:pt x="176646" y="17780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4">
                    <a:lumMod val="40000"/>
                    <a:lumOff val="60000"/>
                  </a:schemeClr>
                </a:solidFill>
                <a:ln w="95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07F2FE86-E70B-4A43-3057-F71585A68B29}"/>
                  </a:ext>
                </a:extLst>
              </p:cNvPr>
              <p:cNvSpPr txBox="1"/>
              <p:nvPr/>
            </p:nvSpPr>
            <p:spPr>
              <a:xfrm>
                <a:off x="1783993" y="2042618"/>
                <a:ext cx="1206321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Intro.mp3</a:t>
                </a:r>
                <a:endParaRPr lang="en-GB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53928AC1-A9C2-8F78-A098-245BE99AC43F}"/>
                </a:ext>
              </a:extLst>
            </p:cNvPr>
            <p:cNvGrpSpPr/>
            <p:nvPr/>
          </p:nvGrpSpPr>
          <p:grpSpPr>
            <a:xfrm>
              <a:off x="3361386" y="1464096"/>
              <a:ext cx="1519708" cy="919863"/>
              <a:chOff x="1627300" y="1492087"/>
              <a:chExt cx="1519708" cy="919863"/>
            </a:xfrm>
          </p:grpSpPr>
          <p:grpSp>
            <p:nvGrpSpPr>
              <p:cNvPr id="54" name="Group 53">
                <a:extLst>
                  <a:ext uri="{FF2B5EF4-FFF2-40B4-BE49-F238E27FC236}">
                    <a16:creationId xmlns:a16="http://schemas.microsoft.com/office/drawing/2014/main" id="{CEF1E558-9462-ACA4-A334-BE7745B22997}"/>
                  </a:ext>
                </a:extLst>
              </p:cNvPr>
              <p:cNvGrpSpPr/>
              <p:nvPr/>
            </p:nvGrpSpPr>
            <p:grpSpPr>
              <a:xfrm>
                <a:off x="2178936" y="1492087"/>
                <a:ext cx="416434" cy="547067"/>
                <a:chOff x="6568208" y="1916545"/>
                <a:chExt cx="607288" cy="797791"/>
              </a:xfrm>
            </p:grpSpPr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CCD4CC50-4D5F-501E-6C5E-246BC8EBAD4C}"/>
                    </a:ext>
                  </a:extLst>
                </p:cNvPr>
                <p:cNvSpPr/>
                <p:nvPr/>
              </p:nvSpPr>
              <p:spPr>
                <a:xfrm>
                  <a:off x="6568208" y="1916545"/>
                  <a:ext cx="606137" cy="797791"/>
                </a:xfrm>
                <a:custGeom>
                  <a:avLst/>
                  <a:gdLst>
                    <a:gd name="connsiteX0" fmla="*/ 0 w 606137"/>
                    <a:gd name="connsiteY0" fmla="*/ 0 h 797791"/>
                    <a:gd name="connsiteX1" fmla="*/ 428337 w 606137"/>
                    <a:gd name="connsiteY1" fmla="*/ 0 h 797791"/>
                    <a:gd name="connsiteX2" fmla="*/ 428337 w 606137"/>
                    <a:gd name="connsiteY2" fmla="*/ 182418 h 797791"/>
                    <a:gd name="connsiteX3" fmla="*/ 606137 w 606137"/>
                    <a:gd name="connsiteY3" fmla="*/ 182418 h 797791"/>
                    <a:gd name="connsiteX4" fmla="*/ 606137 w 606137"/>
                    <a:gd name="connsiteY4" fmla="*/ 797791 h 797791"/>
                    <a:gd name="connsiteX5" fmla="*/ 428337 w 606137"/>
                    <a:gd name="connsiteY5" fmla="*/ 797791 h 797791"/>
                    <a:gd name="connsiteX6" fmla="*/ 348674 w 606137"/>
                    <a:gd name="connsiteY6" fmla="*/ 797791 h 797791"/>
                    <a:gd name="connsiteX7" fmla="*/ 0 w 606137"/>
                    <a:gd name="connsiteY7" fmla="*/ 797791 h 7977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06137" h="797791">
                      <a:moveTo>
                        <a:pt x="0" y="0"/>
                      </a:moveTo>
                      <a:lnTo>
                        <a:pt x="428337" y="0"/>
                      </a:lnTo>
                      <a:lnTo>
                        <a:pt x="428337" y="182418"/>
                      </a:lnTo>
                      <a:lnTo>
                        <a:pt x="606137" y="182418"/>
                      </a:lnTo>
                      <a:lnTo>
                        <a:pt x="606137" y="797791"/>
                      </a:lnTo>
                      <a:lnTo>
                        <a:pt x="428337" y="797791"/>
                      </a:lnTo>
                      <a:lnTo>
                        <a:pt x="348674" y="797791"/>
                      </a:lnTo>
                      <a:lnTo>
                        <a:pt x="0" y="797791"/>
                      </a:lnTo>
                      <a:close/>
                    </a:path>
                  </a:pathLst>
                </a:custGeom>
                <a:solidFill>
                  <a:schemeClr val="accent4">
                    <a:lumMod val="40000"/>
                    <a:lumOff val="60000"/>
                  </a:schemeClr>
                </a:solidFill>
                <a:ln w="95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FADB9BA9-BB94-C56A-A493-4404FA15C7DF}"/>
                    </a:ext>
                  </a:extLst>
                </p:cNvPr>
                <p:cNvSpPr/>
                <p:nvPr/>
              </p:nvSpPr>
              <p:spPr>
                <a:xfrm>
                  <a:off x="6998850" y="1923428"/>
                  <a:ext cx="176646" cy="177800"/>
                </a:xfrm>
                <a:custGeom>
                  <a:avLst/>
                  <a:gdLst>
                    <a:gd name="connsiteX0" fmla="*/ 0 w 176646"/>
                    <a:gd name="connsiteY0" fmla="*/ 0 h 177800"/>
                    <a:gd name="connsiteX1" fmla="*/ 0 w 176646"/>
                    <a:gd name="connsiteY1" fmla="*/ 177800 h 177800"/>
                    <a:gd name="connsiteX2" fmla="*/ 176646 w 176646"/>
                    <a:gd name="connsiteY2" fmla="*/ 177800 h 177800"/>
                    <a:gd name="connsiteX3" fmla="*/ 0 w 176646"/>
                    <a:gd name="connsiteY3" fmla="*/ 0 h 177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76646" h="177800">
                      <a:moveTo>
                        <a:pt x="0" y="0"/>
                      </a:moveTo>
                      <a:lnTo>
                        <a:pt x="0" y="177800"/>
                      </a:lnTo>
                      <a:lnTo>
                        <a:pt x="176646" y="17780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4">
                    <a:lumMod val="40000"/>
                    <a:lumOff val="60000"/>
                  </a:schemeClr>
                </a:solidFill>
                <a:ln w="95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01831AA9-A1AB-7E85-A5BD-40ED1E6DD105}"/>
                  </a:ext>
                </a:extLst>
              </p:cNvPr>
              <p:cNvSpPr txBox="1"/>
              <p:nvPr/>
            </p:nvSpPr>
            <p:spPr>
              <a:xfrm>
                <a:off x="1627300" y="2042618"/>
                <a:ext cx="1519708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Guest1.mp3</a:t>
                </a:r>
                <a:endParaRPr lang="en-GB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0729BE6D-120C-7ACD-34C3-D180A74A5CC0}"/>
                </a:ext>
              </a:extLst>
            </p:cNvPr>
            <p:cNvGrpSpPr/>
            <p:nvPr/>
          </p:nvGrpSpPr>
          <p:grpSpPr>
            <a:xfrm>
              <a:off x="2062522" y="2581951"/>
              <a:ext cx="1206321" cy="919863"/>
              <a:chOff x="1783993" y="1492087"/>
              <a:chExt cx="1206321" cy="919863"/>
            </a:xfrm>
          </p:grpSpPr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20B9201E-1514-7AB4-E58B-25646A502535}"/>
                  </a:ext>
                </a:extLst>
              </p:cNvPr>
              <p:cNvGrpSpPr/>
              <p:nvPr/>
            </p:nvGrpSpPr>
            <p:grpSpPr>
              <a:xfrm>
                <a:off x="2178936" y="1492087"/>
                <a:ext cx="416434" cy="547067"/>
                <a:chOff x="6568208" y="1916545"/>
                <a:chExt cx="607288" cy="797791"/>
              </a:xfrm>
            </p:grpSpPr>
            <p:sp>
              <p:nvSpPr>
                <p:cNvPr id="61" name="Freeform: Shape 60">
                  <a:extLst>
                    <a:ext uri="{FF2B5EF4-FFF2-40B4-BE49-F238E27FC236}">
                      <a16:creationId xmlns:a16="http://schemas.microsoft.com/office/drawing/2014/main" id="{221676BA-FD20-44DF-0BE3-FA3EAE11BD8A}"/>
                    </a:ext>
                  </a:extLst>
                </p:cNvPr>
                <p:cNvSpPr/>
                <p:nvPr/>
              </p:nvSpPr>
              <p:spPr>
                <a:xfrm>
                  <a:off x="6568208" y="1916545"/>
                  <a:ext cx="606137" cy="797791"/>
                </a:xfrm>
                <a:custGeom>
                  <a:avLst/>
                  <a:gdLst>
                    <a:gd name="connsiteX0" fmla="*/ 0 w 606137"/>
                    <a:gd name="connsiteY0" fmla="*/ 0 h 797791"/>
                    <a:gd name="connsiteX1" fmla="*/ 428337 w 606137"/>
                    <a:gd name="connsiteY1" fmla="*/ 0 h 797791"/>
                    <a:gd name="connsiteX2" fmla="*/ 428337 w 606137"/>
                    <a:gd name="connsiteY2" fmla="*/ 182418 h 797791"/>
                    <a:gd name="connsiteX3" fmla="*/ 606137 w 606137"/>
                    <a:gd name="connsiteY3" fmla="*/ 182418 h 797791"/>
                    <a:gd name="connsiteX4" fmla="*/ 606137 w 606137"/>
                    <a:gd name="connsiteY4" fmla="*/ 797791 h 797791"/>
                    <a:gd name="connsiteX5" fmla="*/ 428337 w 606137"/>
                    <a:gd name="connsiteY5" fmla="*/ 797791 h 797791"/>
                    <a:gd name="connsiteX6" fmla="*/ 348674 w 606137"/>
                    <a:gd name="connsiteY6" fmla="*/ 797791 h 797791"/>
                    <a:gd name="connsiteX7" fmla="*/ 0 w 606137"/>
                    <a:gd name="connsiteY7" fmla="*/ 797791 h 7977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06137" h="797791">
                      <a:moveTo>
                        <a:pt x="0" y="0"/>
                      </a:moveTo>
                      <a:lnTo>
                        <a:pt x="428337" y="0"/>
                      </a:lnTo>
                      <a:lnTo>
                        <a:pt x="428337" y="182418"/>
                      </a:lnTo>
                      <a:lnTo>
                        <a:pt x="606137" y="182418"/>
                      </a:lnTo>
                      <a:lnTo>
                        <a:pt x="606137" y="797791"/>
                      </a:lnTo>
                      <a:lnTo>
                        <a:pt x="428337" y="797791"/>
                      </a:lnTo>
                      <a:lnTo>
                        <a:pt x="348674" y="797791"/>
                      </a:lnTo>
                      <a:lnTo>
                        <a:pt x="0" y="797791"/>
                      </a:lnTo>
                      <a:close/>
                    </a:path>
                  </a:pathLst>
                </a:custGeom>
                <a:solidFill>
                  <a:schemeClr val="accent4">
                    <a:lumMod val="40000"/>
                    <a:lumOff val="60000"/>
                  </a:schemeClr>
                </a:solidFill>
                <a:ln w="95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2051E4AC-B33C-73B6-213D-6FF52BE0E04C}"/>
                    </a:ext>
                  </a:extLst>
                </p:cNvPr>
                <p:cNvSpPr/>
                <p:nvPr/>
              </p:nvSpPr>
              <p:spPr>
                <a:xfrm>
                  <a:off x="6998850" y="1923428"/>
                  <a:ext cx="176646" cy="177800"/>
                </a:xfrm>
                <a:custGeom>
                  <a:avLst/>
                  <a:gdLst>
                    <a:gd name="connsiteX0" fmla="*/ 0 w 176646"/>
                    <a:gd name="connsiteY0" fmla="*/ 0 h 177800"/>
                    <a:gd name="connsiteX1" fmla="*/ 0 w 176646"/>
                    <a:gd name="connsiteY1" fmla="*/ 177800 h 177800"/>
                    <a:gd name="connsiteX2" fmla="*/ 176646 w 176646"/>
                    <a:gd name="connsiteY2" fmla="*/ 177800 h 177800"/>
                    <a:gd name="connsiteX3" fmla="*/ 0 w 176646"/>
                    <a:gd name="connsiteY3" fmla="*/ 0 h 177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76646" h="177800">
                      <a:moveTo>
                        <a:pt x="0" y="0"/>
                      </a:moveTo>
                      <a:lnTo>
                        <a:pt x="0" y="177800"/>
                      </a:lnTo>
                      <a:lnTo>
                        <a:pt x="176646" y="17780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4">
                    <a:lumMod val="40000"/>
                    <a:lumOff val="60000"/>
                  </a:schemeClr>
                </a:solidFill>
                <a:ln w="95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CA80243D-EAD8-9B28-5B38-75A32CC19DD1}"/>
                  </a:ext>
                </a:extLst>
              </p:cNvPr>
              <p:cNvSpPr txBox="1"/>
              <p:nvPr/>
            </p:nvSpPr>
            <p:spPr>
              <a:xfrm>
                <a:off x="1783993" y="2042618"/>
                <a:ext cx="1206321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Ad.mp3</a:t>
                </a:r>
                <a:endParaRPr lang="en-GB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9EF35F51-4153-220B-B463-BA65432569B4}"/>
                </a:ext>
              </a:extLst>
            </p:cNvPr>
            <p:cNvGrpSpPr/>
            <p:nvPr/>
          </p:nvGrpSpPr>
          <p:grpSpPr>
            <a:xfrm>
              <a:off x="3138079" y="2577110"/>
              <a:ext cx="1965474" cy="919863"/>
              <a:chOff x="1404417" y="1492087"/>
              <a:chExt cx="1965474" cy="919863"/>
            </a:xfrm>
          </p:grpSpPr>
          <p:grpSp>
            <p:nvGrpSpPr>
              <p:cNvPr id="64" name="Group 63">
                <a:extLst>
                  <a:ext uri="{FF2B5EF4-FFF2-40B4-BE49-F238E27FC236}">
                    <a16:creationId xmlns:a16="http://schemas.microsoft.com/office/drawing/2014/main" id="{5109260B-5654-1EFD-4743-51B46CAE753A}"/>
                  </a:ext>
                </a:extLst>
              </p:cNvPr>
              <p:cNvGrpSpPr/>
              <p:nvPr/>
            </p:nvGrpSpPr>
            <p:grpSpPr>
              <a:xfrm>
                <a:off x="2178936" y="1492087"/>
                <a:ext cx="416434" cy="547067"/>
                <a:chOff x="6568208" y="1916545"/>
                <a:chExt cx="607288" cy="797791"/>
              </a:xfrm>
            </p:grpSpPr>
            <p:sp>
              <p:nvSpPr>
                <p:cNvPr id="66" name="Freeform: Shape 65">
                  <a:extLst>
                    <a:ext uri="{FF2B5EF4-FFF2-40B4-BE49-F238E27FC236}">
                      <a16:creationId xmlns:a16="http://schemas.microsoft.com/office/drawing/2014/main" id="{785A7794-9757-573E-9A74-9330377202C7}"/>
                    </a:ext>
                  </a:extLst>
                </p:cNvPr>
                <p:cNvSpPr/>
                <p:nvPr/>
              </p:nvSpPr>
              <p:spPr>
                <a:xfrm>
                  <a:off x="6568208" y="1916545"/>
                  <a:ext cx="606137" cy="797791"/>
                </a:xfrm>
                <a:custGeom>
                  <a:avLst/>
                  <a:gdLst>
                    <a:gd name="connsiteX0" fmla="*/ 0 w 606137"/>
                    <a:gd name="connsiteY0" fmla="*/ 0 h 797791"/>
                    <a:gd name="connsiteX1" fmla="*/ 428337 w 606137"/>
                    <a:gd name="connsiteY1" fmla="*/ 0 h 797791"/>
                    <a:gd name="connsiteX2" fmla="*/ 428337 w 606137"/>
                    <a:gd name="connsiteY2" fmla="*/ 182418 h 797791"/>
                    <a:gd name="connsiteX3" fmla="*/ 606137 w 606137"/>
                    <a:gd name="connsiteY3" fmla="*/ 182418 h 797791"/>
                    <a:gd name="connsiteX4" fmla="*/ 606137 w 606137"/>
                    <a:gd name="connsiteY4" fmla="*/ 797791 h 797791"/>
                    <a:gd name="connsiteX5" fmla="*/ 428337 w 606137"/>
                    <a:gd name="connsiteY5" fmla="*/ 797791 h 797791"/>
                    <a:gd name="connsiteX6" fmla="*/ 348674 w 606137"/>
                    <a:gd name="connsiteY6" fmla="*/ 797791 h 797791"/>
                    <a:gd name="connsiteX7" fmla="*/ 0 w 606137"/>
                    <a:gd name="connsiteY7" fmla="*/ 797791 h 7977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06137" h="797791">
                      <a:moveTo>
                        <a:pt x="0" y="0"/>
                      </a:moveTo>
                      <a:lnTo>
                        <a:pt x="428337" y="0"/>
                      </a:lnTo>
                      <a:lnTo>
                        <a:pt x="428337" y="182418"/>
                      </a:lnTo>
                      <a:lnTo>
                        <a:pt x="606137" y="182418"/>
                      </a:lnTo>
                      <a:lnTo>
                        <a:pt x="606137" y="797791"/>
                      </a:lnTo>
                      <a:lnTo>
                        <a:pt x="428337" y="797791"/>
                      </a:lnTo>
                      <a:lnTo>
                        <a:pt x="348674" y="797791"/>
                      </a:lnTo>
                      <a:lnTo>
                        <a:pt x="0" y="797791"/>
                      </a:lnTo>
                      <a:close/>
                    </a:path>
                  </a:pathLst>
                </a:custGeom>
                <a:solidFill>
                  <a:schemeClr val="accent4">
                    <a:lumMod val="40000"/>
                    <a:lumOff val="60000"/>
                  </a:schemeClr>
                </a:solidFill>
                <a:ln w="95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7" name="Freeform: Shape 66">
                  <a:extLst>
                    <a:ext uri="{FF2B5EF4-FFF2-40B4-BE49-F238E27FC236}">
                      <a16:creationId xmlns:a16="http://schemas.microsoft.com/office/drawing/2014/main" id="{CEC935E2-03F9-6964-9B33-7782B81926BE}"/>
                    </a:ext>
                  </a:extLst>
                </p:cNvPr>
                <p:cNvSpPr/>
                <p:nvPr/>
              </p:nvSpPr>
              <p:spPr>
                <a:xfrm>
                  <a:off x="6998850" y="1923428"/>
                  <a:ext cx="176646" cy="177800"/>
                </a:xfrm>
                <a:custGeom>
                  <a:avLst/>
                  <a:gdLst>
                    <a:gd name="connsiteX0" fmla="*/ 0 w 176646"/>
                    <a:gd name="connsiteY0" fmla="*/ 0 h 177800"/>
                    <a:gd name="connsiteX1" fmla="*/ 0 w 176646"/>
                    <a:gd name="connsiteY1" fmla="*/ 177800 h 177800"/>
                    <a:gd name="connsiteX2" fmla="*/ 176646 w 176646"/>
                    <a:gd name="connsiteY2" fmla="*/ 177800 h 177800"/>
                    <a:gd name="connsiteX3" fmla="*/ 0 w 176646"/>
                    <a:gd name="connsiteY3" fmla="*/ 0 h 177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76646" h="177800">
                      <a:moveTo>
                        <a:pt x="0" y="0"/>
                      </a:moveTo>
                      <a:lnTo>
                        <a:pt x="0" y="177800"/>
                      </a:lnTo>
                      <a:lnTo>
                        <a:pt x="176646" y="17780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4">
                    <a:lumMod val="40000"/>
                    <a:lumOff val="60000"/>
                  </a:schemeClr>
                </a:solidFill>
                <a:ln w="95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E4F2E44B-BA24-9F07-A3EA-59BCFF265A16}"/>
                  </a:ext>
                </a:extLst>
              </p:cNvPr>
              <p:cNvSpPr txBox="1"/>
              <p:nvPr/>
            </p:nvSpPr>
            <p:spPr>
              <a:xfrm>
                <a:off x="1404417" y="2042618"/>
                <a:ext cx="1965474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dirty="0"/>
                  <a:t>Interview</a:t>
                </a:r>
                <a:r>
                  <a:rPr lang="en-US" dirty="0">
                    <a:solidFill>
                      <a:schemeClr val="tx1"/>
                    </a:solidFill>
                  </a:rPr>
                  <a:t>.mp3</a:t>
                </a:r>
                <a:endParaRPr lang="en-GB" dirty="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C252E0D-18C7-761D-2B12-3509B15655CB}"/>
              </a:ext>
            </a:extLst>
          </p:cNvPr>
          <p:cNvGrpSpPr/>
          <p:nvPr/>
        </p:nvGrpSpPr>
        <p:grpSpPr>
          <a:xfrm>
            <a:off x="6870865" y="2507712"/>
            <a:ext cx="4828094" cy="3944310"/>
            <a:chOff x="6209749" y="1624220"/>
            <a:chExt cx="4828094" cy="3944310"/>
          </a:xfrm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676AA295-A7C3-0BF4-4B3D-FF6C5000EBA6}"/>
                </a:ext>
              </a:extLst>
            </p:cNvPr>
            <p:cNvSpPr/>
            <p:nvPr/>
          </p:nvSpPr>
          <p:spPr>
            <a:xfrm>
              <a:off x="6209753" y="1751527"/>
              <a:ext cx="4823495" cy="3817003"/>
            </a:xfrm>
            <a:prstGeom prst="roundRect">
              <a:avLst>
                <a:gd name="adj" fmla="val 2833"/>
              </a:avLst>
            </a:prstGeom>
            <a:solidFill>
              <a:srgbClr val="FFFFFF"/>
            </a:solidFill>
            <a:ln w="10795" cap="flat" cmpd="sng" algn="ctr">
              <a:noFill/>
              <a:prstDash val="solid"/>
            </a:ln>
            <a:effectLst>
              <a:outerShdw blurRad="2032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B40D4881-AEDC-8E34-5DBC-F75C0DB8C66B}"/>
                </a:ext>
              </a:extLst>
            </p:cNvPr>
            <p:cNvSpPr/>
            <p:nvPr/>
          </p:nvSpPr>
          <p:spPr>
            <a:xfrm>
              <a:off x="6209749" y="2145903"/>
              <a:ext cx="4823502" cy="447748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1079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D433DE38-FE52-0D91-8301-783A1E5EE258}"/>
                </a:ext>
              </a:extLst>
            </p:cNvPr>
            <p:cNvSpPr/>
            <p:nvPr/>
          </p:nvSpPr>
          <p:spPr>
            <a:xfrm>
              <a:off x="6209755" y="1625421"/>
              <a:ext cx="4823502" cy="951689"/>
            </a:xfrm>
            <a:prstGeom prst="roundRect">
              <a:avLst>
                <a:gd name="adj" fmla="val 13725"/>
              </a:avLst>
            </a:prstGeom>
            <a:solidFill>
              <a:srgbClr val="FFFFFF">
                <a:lumMod val="65000"/>
              </a:srgbClr>
            </a:solidFill>
            <a:ln w="1079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378D665-333C-F756-7B64-F107AA49653B}"/>
                </a:ext>
              </a:extLst>
            </p:cNvPr>
            <p:cNvSpPr/>
            <p:nvPr/>
          </p:nvSpPr>
          <p:spPr>
            <a:xfrm>
              <a:off x="6697241" y="1987912"/>
              <a:ext cx="3756112" cy="416335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1079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i="0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+mn-cs"/>
                </a:rPr>
                <a:t>https://</a:t>
              </a:r>
              <a:r>
                <a:rPr kumimoji="0" lang="en-US" sz="200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+mn-cs"/>
                </a:rPr>
                <a:t>yoursite</a:t>
              </a:r>
              <a:endParaRPr kumimoji="0" lang="en-GB" sz="200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endParaRPr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4CBAAB24-CCC0-F266-F10C-43D772B411FC}"/>
                </a:ext>
              </a:extLst>
            </p:cNvPr>
            <p:cNvSpPr/>
            <p:nvPr/>
          </p:nvSpPr>
          <p:spPr>
            <a:xfrm rot="16200000">
              <a:off x="6330774" y="2096464"/>
              <a:ext cx="259410" cy="199246"/>
            </a:xfrm>
            <a:prstGeom prst="triangle">
              <a:avLst/>
            </a:prstGeom>
            <a:solidFill>
              <a:srgbClr val="000000">
                <a:lumMod val="75000"/>
                <a:lumOff val="25000"/>
              </a:srgbClr>
            </a:solidFill>
            <a:ln w="1079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DC800B8-FFEA-6646-09FA-014D9EF4115F}"/>
                </a:ext>
              </a:extLst>
            </p:cNvPr>
            <p:cNvCxnSpPr>
              <a:cxnSpLocks/>
            </p:cNvCxnSpPr>
            <p:nvPr/>
          </p:nvCxnSpPr>
          <p:spPr>
            <a:xfrm>
              <a:off x="10645660" y="2079252"/>
              <a:ext cx="254742" cy="0"/>
            </a:xfrm>
            <a:prstGeom prst="line">
              <a:avLst/>
            </a:prstGeom>
            <a:noFill/>
            <a:ln w="41275" cap="flat" cmpd="sng" algn="ctr">
              <a:solidFill>
                <a:srgbClr val="000000">
                  <a:lumMod val="65000"/>
                  <a:lumOff val="35000"/>
                </a:srgbClr>
              </a:solidFill>
              <a:prstDash val="solid"/>
            </a:ln>
            <a:effectLst/>
          </p:spPr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4A889A0-5F69-FD79-2C7D-00C68CE77CAE}"/>
                </a:ext>
              </a:extLst>
            </p:cNvPr>
            <p:cNvCxnSpPr>
              <a:cxnSpLocks/>
            </p:cNvCxnSpPr>
            <p:nvPr/>
          </p:nvCxnSpPr>
          <p:spPr>
            <a:xfrm>
              <a:off x="10645660" y="2313331"/>
              <a:ext cx="254742" cy="0"/>
            </a:xfrm>
            <a:prstGeom prst="line">
              <a:avLst/>
            </a:prstGeom>
            <a:noFill/>
            <a:ln w="41275" cap="flat" cmpd="sng" algn="ctr">
              <a:solidFill>
                <a:srgbClr val="000000">
                  <a:lumMod val="65000"/>
                  <a:lumOff val="35000"/>
                </a:srgbClr>
              </a:solidFill>
              <a:prstDash val="solid"/>
            </a:ln>
            <a:effectLst/>
          </p:spPr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83FA07D6-202C-E90A-2741-912095F173E5}"/>
                </a:ext>
              </a:extLst>
            </p:cNvPr>
            <p:cNvCxnSpPr>
              <a:cxnSpLocks/>
            </p:cNvCxnSpPr>
            <p:nvPr/>
          </p:nvCxnSpPr>
          <p:spPr>
            <a:xfrm>
              <a:off x="10645660" y="2198003"/>
              <a:ext cx="254742" cy="0"/>
            </a:xfrm>
            <a:prstGeom prst="line">
              <a:avLst/>
            </a:prstGeom>
            <a:noFill/>
            <a:ln w="41275" cap="flat" cmpd="sng" algn="ctr">
              <a:solidFill>
                <a:srgbClr val="000000">
                  <a:lumMod val="65000"/>
                  <a:lumOff val="35000"/>
                </a:srgbClr>
              </a:solidFill>
              <a:prstDash val="solid"/>
            </a:ln>
            <a:effectLst/>
          </p:spPr>
        </p:cxn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14296A28-D535-0516-4323-8224925CBF6A}"/>
                </a:ext>
              </a:extLst>
            </p:cNvPr>
            <p:cNvGrpSpPr/>
            <p:nvPr/>
          </p:nvGrpSpPr>
          <p:grpSpPr>
            <a:xfrm>
              <a:off x="10582141" y="1624220"/>
              <a:ext cx="455702" cy="285639"/>
              <a:chOff x="5924592" y="1531979"/>
              <a:chExt cx="535391" cy="335589"/>
            </a:xfrm>
          </p:grpSpPr>
          <p:sp>
            <p:nvSpPr>
              <p:cNvPr id="46" name="Rectangle: Rounded Corners 45">
                <a:extLst>
                  <a:ext uri="{FF2B5EF4-FFF2-40B4-BE49-F238E27FC236}">
                    <a16:creationId xmlns:a16="http://schemas.microsoft.com/office/drawing/2014/main" id="{ED31E0E3-D1A1-8955-F060-50ACE207F145}"/>
                  </a:ext>
                </a:extLst>
              </p:cNvPr>
              <p:cNvSpPr/>
              <p:nvPr/>
            </p:nvSpPr>
            <p:spPr>
              <a:xfrm>
                <a:off x="5929803" y="1531979"/>
                <a:ext cx="530180" cy="249598"/>
              </a:xfrm>
              <a:prstGeom prst="roundRect">
                <a:avLst>
                  <a:gd name="adj" fmla="val 45240"/>
                </a:avLst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E1C70CFF-A08E-B696-E75F-5A13251838B5}"/>
                  </a:ext>
                </a:extLst>
              </p:cNvPr>
              <p:cNvSpPr/>
              <p:nvPr/>
            </p:nvSpPr>
            <p:spPr>
              <a:xfrm>
                <a:off x="5924592" y="1534137"/>
                <a:ext cx="278184" cy="333431"/>
              </a:xfrm>
              <a:prstGeom prst="rect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E29560D7-28C4-2271-7BDE-063BAFB174A0}"/>
                  </a:ext>
                </a:extLst>
              </p:cNvPr>
              <p:cNvSpPr/>
              <p:nvPr/>
            </p:nvSpPr>
            <p:spPr>
              <a:xfrm>
                <a:off x="6023020" y="1617971"/>
                <a:ext cx="436962" cy="249597"/>
              </a:xfrm>
              <a:prstGeom prst="rect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0" name="Cross 69">
                <a:extLst>
                  <a:ext uri="{FF2B5EF4-FFF2-40B4-BE49-F238E27FC236}">
                    <a16:creationId xmlns:a16="http://schemas.microsoft.com/office/drawing/2014/main" id="{E70BD8C7-6E7D-07E3-3F05-3916CE94EB70}"/>
                  </a:ext>
                </a:extLst>
              </p:cNvPr>
              <p:cNvSpPr/>
              <p:nvPr/>
            </p:nvSpPr>
            <p:spPr>
              <a:xfrm rot="18900000">
                <a:off x="6101517" y="1596286"/>
                <a:ext cx="203923" cy="203923"/>
              </a:xfrm>
              <a:prstGeom prst="plus">
                <a:avLst>
                  <a:gd name="adj" fmla="val 46429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pic>
        <p:nvPicPr>
          <p:cNvPr id="42" name="Graphic 41" descr="Line Arrow: Clockwise curve">
            <a:extLst>
              <a:ext uri="{FF2B5EF4-FFF2-40B4-BE49-F238E27FC236}">
                <a16:creationId xmlns:a16="http://schemas.microsoft.com/office/drawing/2014/main" id="{4F9A5642-44A6-87AD-2DF8-5F929E48F34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8737260">
            <a:off x="5639064" y="1920528"/>
            <a:ext cx="1398578" cy="200017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90000"/>
              </a:prstClr>
            </a:outerShdw>
          </a:effectLst>
        </p:spPr>
      </p:pic>
      <p:pic>
        <p:nvPicPr>
          <p:cNvPr id="43" name="Graphic 42" descr="Line Arrow: Clockwise curve">
            <a:extLst>
              <a:ext uri="{FF2B5EF4-FFF2-40B4-BE49-F238E27FC236}">
                <a16:creationId xmlns:a16="http://schemas.microsoft.com/office/drawing/2014/main" id="{C6245959-7CEB-4A31-868A-827C6177E74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8737260" flipH="1" flipV="1">
            <a:off x="4896713" y="2833026"/>
            <a:ext cx="1398578" cy="200017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90000"/>
              </a:prstClr>
            </a:outerShdw>
          </a:effectLst>
        </p:spPr>
      </p:pic>
      <p:sp>
        <p:nvSpPr>
          <p:cNvPr id="74" name="TextBox 73">
            <a:extLst>
              <a:ext uri="{FF2B5EF4-FFF2-40B4-BE49-F238E27FC236}">
                <a16:creationId xmlns:a16="http://schemas.microsoft.com/office/drawing/2014/main" id="{11189086-4D7D-4F62-CCAE-AD4F92814F27}"/>
              </a:ext>
            </a:extLst>
          </p:cNvPr>
          <p:cNvSpPr txBox="1"/>
          <p:nvPr/>
        </p:nvSpPr>
        <p:spPr>
          <a:xfrm>
            <a:off x="5638723" y="2613392"/>
            <a:ext cx="794197" cy="1631216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9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10000" dirty="0">
                <a:solidFill>
                  <a:srgbClr val="FFFF00"/>
                </a:solidFill>
              </a:rPr>
              <a:t>?</a:t>
            </a:r>
            <a:endParaRPr lang="en-GB" sz="10000" dirty="0">
              <a:solidFill>
                <a:srgbClr val="FFFF00"/>
              </a:solidFill>
            </a:endParaRP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64F45E46-39AF-374C-75F0-E55B5021447F}"/>
              </a:ext>
            </a:extLst>
          </p:cNvPr>
          <p:cNvGrpSpPr/>
          <p:nvPr/>
        </p:nvGrpSpPr>
        <p:grpSpPr>
          <a:xfrm>
            <a:off x="11561518" y="3527252"/>
            <a:ext cx="102384" cy="2822033"/>
            <a:chOff x="11590928" y="3527252"/>
            <a:chExt cx="72974" cy="2210873"/>
          </a:xfrm>
        </p:grpSpPr>
        <p:sp>
          <p:nvSpPr>
            <p:cNvPr id="77" name="Rectangle: Rounded Corners 76">
              <a:extLst>
                <a:ext uri="{FF2B5EF4-FFF2-40B4-BE49-F238E27FC236}">
                  <a16:creationId xmlns:a16="http://schemas.microsoft.com/office/drawing/2014/main" id="{4D4394BD-1AD9-F5C7-7B59-3E1B22F5DF4C}"/>
                </a:ext>
              </a:extLst>
            </p:cNvPr>
            <p:cNvSpPr/>
            <p:nvPr/>
          </p:nvSpPr>
          <p:spPr>
            <a:xfrm>
              <a:off x="11590928" y="3527252"/>
              <a:ext cx="72974" cy="221087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8" name="Rectangle: Rounded Corners 77">
              <a:extLst>
                <a:ext uri="{FF2B5EF4-FFF2-40B4-BE49-F238E27FC236}">
                  <a16:creationId xmlns:a16="http://schemas.microsoft.com/office/drawing/2014/main" id="{D697EC4A-0725-A6C7-1A1F-FF5DBD804D15}"/>
                </a:ext>
              </a:extLst>
            </p:cNvPr>
            <p:cNvSpPr/>
            <p:nvPr/>
          </p:nvSpPr>
          <p:spPr>
            <a:xfrm>
              <a:off x="11604920" y="3550753"/>
              <a:ext cx="46545" cy="978453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FBED70E1-382D-F93D-88AF-977C8A1217DB}"/>
              </a:ext>
            </a:extLst>
          </p:cNvPr>
          <p:cNvGrpSpPr/>
          <p:nvPr/>
        </p:nvGrpSpPr>
        <p:grpSpPr>
          <a:xfrm>
            <a:off x="7021972" y="3779559"/>
            <a:ext cx="4392772" cy="586791"/>
            <a:chOff x="7021972" y="3779559"/>
            <a:chExt cx="4392772" cy="586791"/>
          </a:xfrm>
        </p:grpSpPr>
        <p:pic>
          <p:nvPicPr>
            <p:cNvPr id="76" name="Picture 75">
              <a:extLst>
                <a:ext uri="{FF2B5EF4-FFF2-40B4-BE49-F238E27FC236}">
                  <a16:creationId xmlns:a16="http://schemas.microsoft.com/office/drawing/2014/main" id="{27731163-E92A-885D-961C-E753612DFE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r="73555"/>
            <a:stretch/>
          </p:blipFill>
          <p:spPr>
            <a:xfrm>
              <a:off x="8903745" y="3779559"/>
              <a:ext cx="1997178" cy="586791"/>
            </a:xfrm>
            <a:prstGeom prst="rect">
              <a:avLst/>
            </a:prstGeom>
          </p:spPr>
        </p:pic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557AD890-1B62-0235-4B78-4297C1670B7A}"/>
                </a:ext>
              </a:extLst>
            </p:cNvPr>
            <p:cNvSpPr txBox="1"/>
            <p:nvPr/>
          </p:nvSpPr>
          <p:spPr>
            <a:xfrm>
              <a:off x="7021972" y="3871519"/>
              <a:ext cx="2283706" cy="43088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200" dirty="0">
                  <a:solidFill>
                    <a:schemeClr val="tx1"/>
                  </a:solidFill>
                </a:rPr>
                <a:t>Intro.mp3</a:t>
              </a:r>
              <a:endParaRPr lang="en-GB" sz="2200" dirty="0">
                <a:solidFill>
                  <a:schemeClr val="tx1"/>
                </a:solidFill>
              </a:endParaRPr>
            </a:p>
          </p:txBody>
        </p:sp>
        <p:pic>
          <p:nvPicPr>
            <p:cNvPr id="89" name="Graphic 88" descr="Play with solid fill">
              <a:extLst>
                <a:ext uri="{FF2B5EF4-FFF2-40B4-BE49-F238E27FC236}">
                  <a16:creationId xmlns:a16="http://schemas.microsoft.com/office/drawing/2014/main" id="{4479128F-75B5-FB34-CCCE-B736142B7E7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11047696" y="3880074"/>
              <a:ext cx="367048" cy="367048"/>
            </a:xfrm>
            <a:prstGeom prst="rect">
              <a:avLst/>
            </a:prstGeom>
          </p:spPr>
        </p:pic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17C0D189-E480-7245-918E-73EDBDCEF2F0}"/>
              </a:ext>
            </a:extLst>
          </p:cNvPr>
          <p:cNvGrpSpPr/>
          <p:nvPr/>
        </p:nvGrpSpPr>
        <p:grpSpPr>
          <a:xfrm>
            <a:off x="7021972" y="4555447"/>
            <a:ext cx="4395995" cy="586791"/>
            <a:chOff x="7021972" y="4555447"/>
            <a:chExt cx="4395995" cy="586791"/>
          </a:xfrm>
        </p:grpSpPr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1CC532E6-B017-8D11-0635-B854D3845CED}"/>
                </a:ext>
              </a:extLst>
            </p:cNvPr>
            <p:cNvSpPr txBox="1"/>
            <p:nvPr/>
          </p:nvSpPr>
          <p:spPr>
            <a:xfrm>
              <a:off x="7021972" y="4641826"/>
              <a:ext cx="2283706" cy="43088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200" dirty="0">
                  <a:solidFill>
                    <a:schemeClr val="tx1"/>
                  </a:solidFill>
                </a:rPr>
                <a:t>Guest1.mp3</a:t>
              </a:r>
              <a:endParaRPr lang="en-GB" sz="2200" dirty="0">
                <a:solidFill>
                  <a:schemeClr val="tx1"/>
                </a:solidFill>
              </a:endParaRPr>
            </a:p>
          </p:txBody>
        </p:sp>
        <p:pic>
          <p:nvPicPr>
            <p:cNvPr id="85" name="Picture 84">
              <a:extLst>
                <a:ext uri="{FF2B5EF4-FFF2-40B4-BE49-F238E27FC236}">
                  <a16:creationId xmlns:a16="http://schemas.microsoft.com/office/drawing/2014/main" id="{8F12DCDA-268D-E740-44D2-129329EA283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20506" r="54299"/>
            <a:stretch/>
          </p:blipFill>
          <p:spPr>
            <a:xfrm>
              <a:off x="9010239" y="4555447"/>
              <a:ext cx="1902723" cy="586791"/>
            </a:xfrm>
            <a:prstGeom prst="rect">
              <a:avLst/>
            </a:prstGeom>
          </p:spPr>
        </p:pic>
        <p:pic>
          <p:nvPicPr>
            <p:cNvPr id="90" name="Graphic 89" descr="Play with solid fill">
              <a:extLst>
                <a:ext uri="{FF2B5EF4-FFF2-40B4-BE49-F238E27FC236}">
                  <a16:creationId xmlns:a16="http://schemas.microsoft.com/office/drawing/2014/main" id="{30AA33F0-A54F-A75F-E105-BE84BB02492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11050919" y="4655000"/>
              <a:ext cx="367048" cy="367048"/>
            </a:xfrm>
            <a:prstGeom prst="rect">
              <a:avLst/>
            </a:prstGeom>
          </p:spPr>
        </p:pic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9382BE9F-441E-891D-5084-278D3E6D5CB0}"/>
              </a:ext>
            </a:extLst>
          </p:cNvPr>
          <p:cNvGrpSpPr/>
          <p:nvPr/>
        </p:nvGrpSpPr>
        <p:grpSpPr>
          <a:xfrm>
            <a:off x="7021972" y="5403566"/>
            <a:ext cx="4392772" cy="586791"/>
            <a:chOff x="7021972" y="5403566"/>
            <a:chExt cx="4392772" cy="586791"/>
          </a:xfrm>
        </p:grpSpPr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6EA6AB7B-DCD6-6F07-C99B-36A35D68C134}"/>
                </a:ext>
              </a:extLst>
            </p:cNvPr>
            <p:cNvSpPr txBox="1"/>
            <p:nvPr/>
          </p:nvSpPr>
          <p:spPr>
            <a:xfrm>
              <a:off x="7021972" y="5460750"/>
              <a:ext cx="2283706" cy="43088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200" dirty="0">
                  <a:solidFill>
                    <a:schemeClr val="tx1"/>
                  </a:solidFill>
                </a:rPr>
                <a:t>Ad.mp3</a:t>
              </a:r>
              <a:endParaRPr lang="en-GB" sz="2200" dirty="0">
                <a:solidFill>
                  <a:schemeClr val="tx1"/>
                </a:solidFill>
              </a:endParaRPr>
            </a:p>
          </p:txBody>
        </p:sp>
        <p:pic>
          <p:nvPicPr>
            <p:cNvPr id="86" name="Picture 85">
              <a:extLst>
                <a:ext uri="{FF2B5EF4-FFF2-40B4-BE49-F238E27FC236}">
                  <a16:creationId xmlns:a16="http://schemas.microsoft.com/office/drawing/2014/main" id="{25C8C691-71E1-6319-99F7-E78AC7782A7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45496" r="28936"/>
            <a:stretch/>
          </p:blipFill>
          <p:spPr>
            <a:xfrm>
              <a:off x="9006260" y="5403566"/>
              <a:ext cx="1930889" cy="586791"/>
            </a:xfrm>
            <a:prstGeom prst="rect">
              <a:avLst/>
            </a:prstGeom>
          </p:spPr>
        </p:pic>
        <p:pic>
          <p:nvPicPr>
            <p:cNvPr id="91" name="Graphic 90" descr="Play with solid fill">
              <a:extLst>
                <a:ext uri="{FF2B5EF4-FFF2-40B4-BE49-F238E27FC236}">
                  <a16:creationId xmlns:a16="http://schemas.microsoft.com/office/drawing/2014/main" id="{79D7652D-0DE9-C9FA-E742-4C2D44935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11047696" y="5454012"/>
              <a:ext cx="367048" cy="367048"/>
            </a:xfrm>
            <a:prstGeom prst="rect">
              <a:avLst/>
            </a:prstGeom>
          </p:spPr>
        </p:pic>
      </p:grpSp>
      <p:grpSp>
        <p:nvGrpSpPr>
          <p:cNvPr id="96" name="Group 95">
            <a:extLst>
              <a:ext uri="{FF2B5EF4-FFF2-40B4-BE49-F238E27FC236}">
                <a16:creationId xmlns:a16="http://schemas.microsoft.com/office/drawing/2014/main" id="{9D41A9E2-E5A9-FFA7-4A9A-8FD5CF0BFB5C}"/>
              </a:ext>
            </a:extLst>
          </p:cNvPr>
          <p:cNvGrpSpPr/>
          <p:nvPr/>
        </p:nvGrpSpPr>
        <p:grpSpPr>
          <a:xfrm>
            <a:off x="7021972" y="6161710"/>
            <a:ext cx="4335928" cy="430887"/>
            <a:chOff x="7021972" y="6161710"/>
            <a:chExt cx="4335928" cy="430887"/>
          </a:xfrm>
        </p:grpSpPr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46C9993D-FA08-5E0C-AB05-6CC61B12AE8F}"/>
                </a:ext>
              </a:extLst>
            </p:cNvPr>
            <p:cNvSpPr txBox="1"/>
            <p:nvPr/>
          </p:nvSpPr>
          <p:spPr>
            <a:xfrm>
              <a:off x="7021972" y="6161710"/>
              <a:ext cx="2283706" cy="43088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200" dirty="0">
                  <a:solidFill>
                    <a:schemeClr val="tx1"/>
                  </a:solidFill>
                </a:rPr>
                <a:t>Interview.mp3</a:t>
              </a:r>
              <a:endParaRPr lang="en-GB" sz="2200" dirty="0">
                <a:solidFill>
                  <a:schemeClr val="tx1"/>
                </a:solidFill>
              </a:endParaRPr>
            </a:p>
          </p:txBody>
        </p:sp>
        <p:pic>
          <p:nvPicPr>
            <p:cNvPr id="87" name="Picture 86">
              <a:extLst>
                <a:ext uri="{FF2B5EF4-FFF2-40B4-BE49-F238E27FC236}">
                  <a16:creationId xmlns:a16="http://schemas.microsoft.com/office/drawing/2014/main" id="{97EB562B-8AEC-9008-6BE4-FB34A080D9E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71519" t="-3368" r="2914" b="54288"/>
            <a:stretch/>
          </p:blipFill>
          <p:spPr>
            <a:xfrm>
              <a:off x="9006260" y="6164023"/>
              <a:ext cx="1930889" cy="288000"/>
            </a:xfrm>
            <a:prstGeom prst="rect">
              <a:avLst/>
            </a:prstGeom>
          </p:spPr>
        </p:pic>
        <p:pic>
          <p:nvPicPr>
            <p:cNvPr id="92" name="Graphic 91" descr="Play with solid fill">
              <a:extLst>
                <a:ext uri="{FF2B5EF4-FFF2-40B4-BE49-F238E27FC236}">
                  <a16:creationId xmlns:a16="http://schemas.microsoft.com/office/drawing/2014/main" id="{1EE8D434-5013-6ABF-83D5-2D5F66FE56E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 r="20773" b="41088"/>
            <a:stretch/>
          </p:blipFill>
          <p:spPr>
            <a:xfrm>
              <a:off x="11067099" y="6235789"/>
              <a:ext cx="290801" cy="21623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61452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98B9293-CFE8-89E2-69A9-3A0DF1095F39}"/>
              </a:ext>
            </a:extLst>
          </p:cNvPr>
          <p:cNvCxnSpPr>
            <a:cxnSpLocks/>
          </p:cNvCxnSpPr>
          <p:nvPr/>
        </p:nvCxnSpPr>
        <p:spPr>
          <a:xfrm>
            <a:off x="1881671" y="-213675"/>
            <a:ext cx="1823977" cy="7147875"/>
          </a:xfrm>
          <a:prstGeom prst="line">
            <a:avLst/>
          </a:prstGeom>
          <a:ln w="76200">
            <a:solidFill>
              <a:srgbClr val="FFFFFF">
                <a:alpha val="5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E113C35-D421-6597-BED1-7400F2BBEBED}"/>
              </a:ext>
            </a:extLst>
          </p:cNvPr>
          <p:cNvCxnSpPr>
            <a:cxnSpLocks/>
          </p:cNvCxnSpPr>
          <p:nvPr/>
        </p:nvCxnSpPr>
        <p:spPr>
          <a:xfrm>
            <a:off x="2124477" y="783383"/>
            <a:ext cx="428297" cy="1626150"/>
          </a:xfrm>
          <a:prstGeom prst="line">
            <a:avLst/>
          </a:prstGeom>
          <a:ln w="1016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E6FC64A7-2AF5-73D7-236E-8EC463C3C0DD}"/>
              </a:ext>
            </a:extLst>
          </p:cNvPr>
          <p:cNvSpPr/>
          <p:nvPr/>
        </p:nvSpPr>
        <p:spPr>
          <a:xfrm>
            <a:off x="1968393" y="627317"/>
            <a:ext cx="323166" cy="323166"/>
          </a:xfrm>
          <a:prstGeom prst="ellipse">
            <a:avLst/>
          </a:prstGeom>
          <a:solidFill>
            <a:srgbClr val="8A83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198E010-A510-8202-723F-4C0668D614B6}"/>
              </a:ext>
            </a:extLst>
          </p:cNvPr>
          <p:cNvSpPr/>
          <p:nvPr/>
        </p:nvSpPr>
        <p:spPr>
          <a:xfrm>
            <a:off x="2379381" y="2244934"/>
            <a:ext cx="323166" cy="323166"/>
          </a:xfrm>
          <a:prstGeom prst="ellipse">
            <a:avLst/>
          </a:prstGeom>
          <a:solidFill>
            <a:srgbClr val="8A83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D4068EA-405E-850C-607B-8C3AC3A39536}"/>
              </a:ext>
            </a:extLst>
          </p:cNvPr>
          <p:cNvSpPr/>
          <p:nvPr/>
        </p:nvSpPr>
        <p:spPr>
          <a:xfrm>
            <a:off x="2785929" y="3862551"/>
            <a:ext cx="323166" cy="323166"/>
          </a:xfrm>
          <a:prstGeom prst="ellipse">
            <a:avLst/>
          </a:prstGeom>
          <a:solidFill>
            <a:srgbClr val="8A83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DCF0A57-EA92-B259-8253-BD42B41119F2}"/>
              </a:ext>
            </a:extLst>
          </p:cNvPr>
          <p:cNvSpPr txBox="1"/>
          <p:nvPr/>
        </p:nvSpPr>
        <p:spPr>
          <a:xfrm>
            <a:off x="2754933" y="465734"/>
            <a:ext cx="327461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>
                <a:solidFill>
                  <a:schemeClr val="bg1"/>
                </a:solidFill>
                <a:ea typeface="Roboto Condensed" panose="02000000000000000000" pitchFamily="2" charset="0"/>
              </a:rPr>
              <a:t>Access local files</a:t>
            </a:r>
            <a:endParaRPr lang="en-GB" sz="3600" dirty="0">
              <a:solidFill>
                <a:schemeClr val="bg1"/>
              </a:solidFill>
              <a:latin typeface="+mj-lt"/>
              <a:ea typeface="Roboto Condensed" panose="02000000000000000000" pitchFamily="2" charset="0"/>
            </a:endParaRPr>
          </a:p>
          <a:p>
            <a:r>
              <a:rPr lang="en-GB" sz="2400" dirty="0">
                <a:solidFill>
                  <a:srgbClr val="B9AAEE"/>
                </a:solidFill>
                <a:latin typeface="+mj-lt"/>
                <a:ea typeface="Roboto Condensed" panose="02000000000000000000" pitchFamily="2" charset="0"/>
              </a:rPr>
              <a:t>Directory list, styling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8ECFDB-0721-3954-EF92-5389FAC07B2A}"/>
              </a:ext>
            </a:extLst>
          </p:cNvPr>
          <p:cNvSpPr txBox="1"/>
          <p:nvPr/>
        </p:nvSpPr>
        <p:spPr>
          <a:xfrm>
            <a:off x="3165921" y="2083351"/>
            <a:ext cx="303974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>
                <a:solidFill>
                  <a:schemeClr val="bg1"/>
                </a:solidFill>
                <a:ea typeface="Roboto Condensed" panose="02000000000000000000" pitchFamily="2" charset="0"/>
              </a:rPr>
              <a:t>Improve UI</a:t>
            </a:r>
            <a:endParaRPr lang="en-GB" sz="2400" dirty="0">
              <a:solidFill>
                <a:schemeClr val="bg1"/>
              </a:solidFill>
              <a:latin typeface="+mj-lt"/>
              <a:ea typeface="Roboto Condensed" panose="02000000000000000000" pitchFamily="2" charset="0"/>
            </a:endParaRPr>
          </a:p>
          <a:p>
            <a:r>
              <a:rPr lang="en-GB" sz="2400" dirty="0">
                <a:solidFill>
                  <a:srgbClr val="B9AAEE"/>
                </a:solidFill>
                <a:latin typeface="+mj-lt"/>
                <a:ea typeface="Roboto Condensed" panose="02000000000000000000" pitchFamily="2" charset="0"/>
              </a:rPr>
              <a:t>Grid, sorting, searching</a:t>
            </a:r>
            <a:endParaRPr lang="en-GB" sz="3600" dirty="0">
              <a:solidFill>
                <a:schemeClr val="bg1"/>
              </a:solidFill>
              <a:ea typeface="Roboto Condensed" panose="020000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8E3B6C8-26E5-F982-3C6C-F578A0537A43}"/>
              </a:ext>
            </a:extLst>
          </p:cNvPr>
          <p:cNvSpPr txBox="1"/>
          <p:nvPr/>
        </p:nvSpPr>
        <p:spPr>
          <a:xfrm>
            <a:off x="3572469" y="3700968"/>
            <a:ext cx="453579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>
                <a:solidFill>
                  <a:schemeClr val="bg1"/>
                </a:solidFill>
                <a:ea typeface="Roboto Condensed" panose="02000000000000000000" pitchFamily="2" charset="0"/>
              </a:rPr>
              <a:t>Render previews</a:t>
            </a:r>
            <a:endParaRPr lang="en-GB" sz="2400" dirty="0">
              <a:solidFill>
                <a:schemeClr val="bg1"/>
              </a:solidFill>
              <a:latin typeface="+mj-lt"/>
              <a:ea typeface="Roboto Condensed" panose="02000000000000000000" pitchFamily="2" charset="0"/>
            </a:endParaRPr>
          </a:p>
          <a:p>
            <a:r>
              <a:rPr lang="en-GB" sz="2400" dirty="0">
                <a:solidFill>
                  <a:srgbClr val="B9AAEE"/>
                </a:solidFill>
                <a:latin typeface="+mj-lt"/>
                <a:ea typeface="Roboto Condensed" panose="02000000000000000000" pitchFamily="2" charset="0"/>
              </a:rPr>
              <a:t>Decode audio, generate waveforms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3915466-70D7-619B-683A-28BE3D99D3E1}"/>
              </a:ext>
            </a:extLst>
          </p:cNvPr>
          <p:cNvSpPr txBox="1"/>
          <p:nvPr/>
        </p:nvSpPr>
        <p:spPr>
          <a:xfrm>
            <a:off x="3996088" y="5318585"/>
            <a:ext cx="259590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>
                <a:solidFill>
                  <a:schemeClr val="bg1"/>
                </a:solidFill>
                <a:ea typeface="Roboto Condensed" panose="02000000000000000000" pitchFamily="2" charset="0"/>
              </a:rPr>
              <a:t>Performance</a:t>
            </a:r>
          </a:p>
          <a:p>
            <a:r>
              <a:rPr lang="en-GB" sz="2400" dirty="0">
                <a:solidFill>
                  <a:srgbClr val="B9AAEE"/>
                </a:solidFill>
                <a:latin typeface="+mj-lt"/>
                <a:ea typeface="Roboto Condensed" panose="02000000000000000000" pitchFamily="2" charset="0"/>
              </a:rPr>
              <a:t>Virtualization, AOT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21264F2-7507-D936-2748-5D865ADAC02A}"/>
              </a:ext>
            </a:extLst>
          </p:cNvPr>
          <p:cNvCxnSpPr>
            <a:cxnSpLocks/>
          </p:cNvCxnSpPr>
          <p:nvPr/>
        </p:nvCxnSpPr>
        <p:spPr>
          <a:xfrm>
            <a:off x="2552774" y="2409533"/>
            <a:ext cx="404677" cy="1620118"/>
          </a:xfrm>
          <a:prstGeom prst="line">
            <a:avLst/>
          </a:prstGeom>
          <a:ln w="1016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4EB6233-AD6F-FC75-FF3B-2375A8E896B1}"/>
              </a:ext>
            </a:extLst>
          </p:cNvPr>
          <p:cNvCxnSpPr>
            <a:cxnSpLocks/>
          </p:cNvCxnSpPr>
          <p:nvPr/>
        </p:nvCxnSpPr>
        <p:spPr>
          <a:xfrm>
            <a:off x="1702012" y="-831733"/>
            <a:ext cx="425810" cy="1609084"/>
          </a:xfrm>
          <a:prstGeom prst="line">
            <a:avLst/>
          </a:prstGeom>
          <a:ln w="1016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>
            <a:extLst>
              <a:ext uri="{FF2B5EF4-FFF2-40B4-BE49-F238E27FC236}">
                <a16:creationId xmlns:a16="http://schemas.microsoft.com/office/drawing/2014/main" id="{1CF6E28A-522C-2546-34B9-D4FE6359FA27}"/>
              </a:ext>
            </a:extLst>
          </p:cNvPr>
          <p:cNvSpPr/>
          <p:nvPr/>
        </p:nvSpPr>
        <p:spPr>
          <a:xfrm>
            <a:off x="3212415" y="5486788"/>
            <a:ext cx="323166" cy="323166"/>
          </a:xfrm>
          <a:prstGeom prst="ellipse">
            <a:avLst/>
          </a:prstGeom>
          <a:solidFill>
            <a:srgbClr val="8A83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13CEA08D-CCB5-BAAE-56E7-D0064F0B9133}"/>
              </a:ext>
            </a:extLst>
          </p:cNvPr>
          <p:cNvSpPr/>
          <p:nvPr/>
        </p:nvSpPr>
        <p:spPr bwMode="auto">
          <a:xfrm>
            <a:off x="8679050" y="373733"/>
            <a:ext cx="2885913" cy="384048"/>
          </a:xfrm>
          <a:prstGeom prst="roundRect">
            <a:avLst>
              <a:gd name="adj" fmla="val 2632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 dirty="0">
                <a:ln>
                  <a:noFill/>
                </a:ln>
                <a:gradFill>
                  <a:gsLst>
                    <a:gs pos="0">
                      <a:srgbClr val="002050"/>
                    </a:gs>
                    <a:gs pos="100000">
                      <a:srgbClr val="002050"/>
                    </a:gs>
                  </a:gsLst>
                  <a:lin ang="5400000" scaled="0"/>
                </a:gradFill>
                <a:effectLst/>
                <a:uLnTx/>
                <a:uFillTx/>
                <a:latin typeface="Open Sans" panose="020B0606030504020204" pitchFamily="34" charset="0"/>
                <a:ea typeface="+mn-ea"/>
                <a:cs typeface="Open Sans" panose="020B0606030504020204" pitchFamily="34" charset="0"/>
              </a:rPr>
              <a:t>PLAN OF ATTACK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D825D168-94CA-7EF1-8137-C5457B186807}"/>
              </a:ext>
            </a:extLst>
          </p:cNvPr>
          <p:cNvCxnSpPr>
            <a:cxnSpLocks/>
          </p:cNvCxnSpPr>
          <p:nvPr/>
        </p:nvCxnSpPr>
        <p:spPr>
          <a:xfrm>
            <a:off x="2963488" y="4024133"/>
            <a:ext cx="404677" cy="1620118"/>
          </a:xfrm>
          <a:prstGeom prst="line">
            <a:avLst/>
          </a:prstGeom>
          <a:ln w="1016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>
            <a:extLst>
              <a:ext uri="{FF2B5EF4-FFF2-40B4-BE49-F238E27FC236}">
                <a16:creationId xmlns:a16="http://schemas.microsoft.com/office/drawing/2014/main" id="{5B516EDC-431C-7CC4-7433-29B7DFA43B88}"/>
              </a:ext>
            </a:extLst>
          </p:cNvPr>
          <p:cNvSpPr/>
          <p:nvPr/>
        </p:nvSpPr>
        <p:spPr>
          <a:xfrm>
            <a:off x="2827853" y="3901700"/>
            <a:ext cx="244866" cy="244866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73E1128-F383-B1C2-FF1C-FF6802F596F6}"/>
              </a:ext>
            </a:extLst>
          </p:cNvPr>
          <p:cNvSpPr/>
          <p:nvPr/>
        </p:nvSpPr>
        <p:spPr>
          <a:xfrm>
            <a:off x="3249408" y="5521175"/>
            <a:ext cx="244866" cy="244866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5F58DF4-87C9-22D4-DCD5-747426037919}"/>
              </a:ext>
            </a:extLst>
          </p:cNvPr>
          <p:cNvSpPr/>
          <p:nvPr/>
        </p:nvSpPr>
        <p:spPr>
          <a:xfrm>
            <a:off x="2419460" y="2281621"/>
            <a:ext cx="244866" cy="244866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7CE6038-99FC-4D3D-6BAD-AFD683D20448}"/>
              </a:ext>
            </a:extLst>
          </p:cNvPr>
          <p:cNvSpPr/>
          <p:nvPr/>
        </p:nvSpPr>
        <p:spPr>
          <a:xfrm>
            <a:off x="2007076" y="666467"/>
            <a:ext cx="244866" cy="244866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495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2.59259E-6 L 1.66667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8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5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3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5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800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05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3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55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800"/>
                            </p:stCondLst>
                            <p:childTnLst>
                              <p:par>
                                <p:cTn id="5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7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3050"/>
                            </p:stCondLst>
                            <p:childTnLst>
                              <p:par>
                                <p:cTn id="59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00"/>
                            </p:stCondLst>
                            <p:childTnLst>
                              <p:par>
                                <p:cTn id="74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500"/>
                            </p:stCondLst>
                            <p:childTnLst>
                              <p:par>
                                <p:cTn id="89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9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500"/>
                            </p:stCondLst>
                            <p:childTnLst>
                              <p:par>
                                <p:cTn id="104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0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0" animBg="1"/>
      <p:bldP spid="10" grpId="0"/>
      <p:bldP spid="11" grpId="0"/>
      <p:bldP spid="12" grpId="0"/>
      <p:bldP spid="13" grpId="0"/>
      <p:bldP spid="28" grpId="0" animBg="1"/>
      <p:bldP spid="29" grpId="0" animBg="1"/>
      <p:bldP spid="29" grpId="1" animBg="1"/>
      <p:bldP spid="16" grpId="0" animBg="1"/>
      <p:bldP spid="3" grpId="0" animBg="1"/>
      <p:bldP spid="4" grpId="0" animBg="1"/>
      <p:bldP spid="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43914E3-4EC9-2416-C787-B36209039DE7}"/>
              </a:ext>
            </a:extLst>
          </p:cNvPr>
          <p:cNvSpPr/>
          <p:nvPr/>
        </p:nvSpPr>
        <p:spPr bwMode="auto">
          <a:xfrm>
            <a:off x="0" y="0"/>
            <a:ext cx="12192000" cy="1255363"/>
          </a:xfrm>
          <a:prstGeom prst="rect">
            <a:avLst/>
          </a:prstGeom>
          <a:gradFill>
            <a:gsLst>
              <a:gs pos="76000">
                <a:srgbClr val="000000">
                  <a:alpha val="41000"/>
                </a:srgbClr>
              </a:gs>
              <a:gs pos="33000">
                <a:schemeClr val="tx1">
                  <a:alpha val="6000"/>
                </a:schemeClr>
              </a:gs>
              <a:gs pos="0">
                <a:schemeClr val="tx1"/>
              </a:gs>
              <a:gs pos="100000">
                <a:schemeClr val="tx1"/>
              </a:gs>
            </a:gsLst>
            <a:lin ang="2400000" scaled="0"/>
          </a:gradFill>
          <a:ln w="28575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200" normalizeH="0" baseline="0" noProof="0" dirty="0">
              <a:ln>
                <a:noFill/>
              </a:ln>
              <a:gradFill>
                <a:gsLst>
                  <a:gs pos="0">
                    <a:srgbClr val="002050"/>
                  </a:gs>
                  <a:gs pos="100000">
                    <a:srgbClr val="002050"/>
                  </a:gs>
                </a:gsLst>
                <a:lin ang="5400000" scaled="0"/>
              </a:gradFill>
              <a:effectLst/>
              <a:uLnTx/>
              <a:uFillTx/>
              <a:latin typeface="Open Sans" panose="020B0606030504020204" pitchFamily="34" charset="0"/>
              <a:ea typeface="+mn-ea"/>
              <a:cs typeface="Open Sans" panose="020B0606030504020204" pitchFamily="34" charset="0"/>
            </a:endParaRPr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3F96AD4A-9F77-7E8D-DA2C-09FA5A1EBB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5101"/>
            <a:ext cx="3817749" cy="1325563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Learn more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13833AB-9483-5722-0244-912C738E7053}"/>
              </a:ext>
            </a:extLst>
          </p:cNvPr>
          <p:cNvSpPr/>
          <p:nvPr/>
        </p:nvSpPr>
        <p:spPr>
          <a:xfrm>
            <a:off x="1673552" y="2398001"/>
            <a:ext cx="9004782" cy="822495"/>
          </a:xfrm>
          <a:prstGeom prst="roundRect">
            <a:avLst>
              <a:gd name="adj" fmla="val 10415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70000"/>
                </a:schemeClr>
              </a:gs>
              <a:gs pos="47000">
                <a:schemeClr val="bg1">
                  <a:alpha val="85000"/>
                </a:schemeClr>
              </a:gs>
              <a:gs pos="100000">
                <a:schemeClr val="bg1">
                  <a:alpha val="65000"/>
                </a:schemeClr>
              </a:gs>
            </a:gsLst>
            <a:lin ang="27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88000" rtlCol="0" anchor="ctr"/>
          <a:lstStyle/>
          <a:p>
            <a:pPr>
              <a:lnSpc>
                <a:spcPct val="114000"/>
              </a:lnSpc>
            </a:pPr>
            <a:r>
              <a:rPr lang="en-GB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https://</a:t>
            </a:r>
            <a:r>
              <a:rPr lang="en-GB" sz="2800" dirty="0">
                <a:solidFill>
                  <a:schemeClr val="tx1"/>
                </a:solidFill>
                <a:latin typeface="Roboto Condensed" panose="02000000000000000000" pitchFamily="2" charset="0"/>
                <a:ea typeface="Roboto Condensed" panose="02000000000000000000" pitchFamily="2" charset="0"/>
              </a:rPr>
              <a:t>aka.ms/aspnet/7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685D375-3A56-BFC9-27BD-A0ECCD0A6F21}"/>
              </a:ext>
            </a:extLst>
          </p:cNvPr>
          <p:cNvSpPr txBox="1"/>
          <p:nvPr/>
        </p:nvSpPr>
        <p:spPr>
          <a:xfrm>
            <a:off x="1901125" y="1802607"/>
            <a:ext cx="47436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ASP.NET Core in .NET 7 overview: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B35813E7-BA5F-1F47-72C0-4E77AEB001B7}"/>
              </a:ext>
            </a:extLst>
          </p:cNvPr>
          <p:cNvSpPr/>
          <p:nvPr/>
        </p:nvSpPr>
        <p:spPr>
          <a:xfrm>
            <a:off x="1673552" y="4534680"/>
            <a:ext cx="9004782" cy="822495"/>
          </a:xfrm>
          <a:prstGeom prst="roundRect">
            <a:avLst>
              <a:gd name="adj" fmla="val 10415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70000"/>
                </a:schemeClr>
              </a:gs>
              <a:gs pos="47000">
                <a:schemeClr val="bg1">
                  <a:alpha val="85000"/>
                </a:schemeClr>
              </a:gs>
              <a:gs pos="100000">
                <a:schemeClr val="bg1">
                  <a:alpha val="65000"/>
                </a:schemeClr>
              </a:gs>
            </a:gsLst>
            <a:lin ang="27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88000" rtlCol="0" anchor="ctr"/>
          <a:lstStyle/>
          <a:p>
            <a:pPr>
              <a:lnSpc>
                <a:spcPct val="114000"/>
              </a:lnSpc>
            </a:pPr>
            <a:r>
              <a:rPr lang="en-GB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https://</a:t>
            </a:r>
            <a:r>
              <a:rPr lang="en-GB" sz="2800" dirty="0">
                <a:solidFill>
                  <a:schemeClr val="tx1"/>
                </a:solidFill>
                <a:latin typeface="Roboto Condensed" panose="02000000000000000000" pitchFamily="2" charset="0"/>
                <a:ea typeface="Roboto Condensed" panose="02000000000000000000" pitchFamily="2" charset="0"/>
              </a:rPr>
              <a:t>github.com/SteveSandersonMS/AudioBrowser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8BA521-61B3-5644-0C6F-91E3E45A1E80}"/>
              </a:ext>
            </a:extLst>
          </p:cNvPr>
          <p:cNvSpPr txBox="1"/>
          <p:nvPr/>
        </p:nvSpPr>
        <p:spPr>
          <a:xfrm>
            <a:off x="1901125" y="3939286"/>
            <a:ext cx="28680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Code from this talk:</a:t>
            </a:r>
          </a:p>
        </p:txBody>
      </p:sp>
    </p:spTree>
    <p:extLst>
      <p:ext uri="{BB962C8B-B14F-4D97-AF65-F5344CB8AC3E}">
        <p14:creationId xmlns:p14="http://schemas.microsoft.com/office/powerpoint/2010/main" val="732528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8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0" grpId="0" animBg="1"/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Blazor - Wikipedia">
            <a:extLst>
              <a:ext uri="{FF2B5EF4-FFF2-40B4-BE49-F238E27FC236}">
                <a16:creationId xmlns:a16="http://schemas.microsoft.com/office/drawing/2014/main" id="{896B7929-43AF-E668-C71F-8A36A8EFF7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6956" y="350639"/>
            <a:ext cx="4079694" cy="40796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536FA4A-2F54-BB42-2464-78B9DB3038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Build an Audio Browser</a:t>
            </a:r>
            <a:br>
              <a:rPr lang="en-US" dirty="0"/>
            </a:br>
            <a:r>
              <a:rPr lang="en-US" dirty="0"/>
              <a:t>app with Blazor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D53EF0-741B-FABA-3A92-7027C393D2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641129"/>
            <a:ext cx="9144000" cy="1235796"/>
          </a:xfrm>
        </p:spPr>
        <p:txBody>
          <a:bodyPr/>
          <a:lstStyle/>
          <a:p>
            <a:r>
              <a:rPr lang="en-US" dirty="0"/>
              <a:t>Steven Sanderson</a:t>
            </a:r>
          </a:p>
          <a:p>
            <a:r>
              <a:rPr lang="en-US" dirty="0"/>
              <a:t>Developer/Architect, Microsoft</a:t>
            </a:r>
          </a:p>
          <a:p>
            <a:r>
              <a:rPr lang="en-US" dirty="0"/>
              <a:t>@StevenSanderson</a:t>
            </a:r>
          </a:p>
        </p:txBody>
      </p:sp>
    </p:spTree>
    <p:extLst>
      <p:ext uri="{BB962C8B-B14F-4D97-AF65-F5344CB8AC3E}">
        <p14:creationId xmlns:p14="http://schemas.microsoft.com/office/powerpoint/2010/main" val="22225529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438</TotalTime>
  <Words>132</Words>
  <Application>Microsoft Office PowerPoint</Application>
  <PresentationFormat>Widescreen</PresentationFormat>
  <Paragraphs>34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6" baseType="lpstr">
      <vt:lpstr>Arial</vt:lpstr>
      <vt:lpstr>Calibri</vt:lpstr>
      <vt:lpstr>Calibri Light</vt:lpstr>
      <vt:lpstr>Consolas</vt:lpstr>
      <vt:lpstr>Open Sans</vt:lpstr>
      <vt:lpstr>Open Sans Light</vt:lpstr>
      <vt:lpstr>Roboto Condensed</vt:lpstr>
      <vt:lpstr>Roboto Condensed Light</vt:lpstr>
      <vt:lpstr>Segoe UI</vt:lpstr>
      <vt:lpstr>Office Theme</vt:lpstr>
      <vt:lpstr>PowerPoint Presentation</vt:lpstr>
      <vt:lpstr>Build an Audio Browser app with Blazor</vt:lpstr>
      <vt:lpstr>PowerPoint Presentation</vt:lpstr>
      <vt:lpstr>PowerPoint Presentation</vt:lpstr>
      <vt:lpstr>Learn more</vt:lpstr>
      <vt:lpstr>Build an Audio Browser app with Blazor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Jacob Dickey (Kforce)</dc:creator>
  <cp:lastModifiedBy>Steve Sanderson</cp:lastModifiedBy>
  <cp:revision>76</cp:revision>
  <dcterms:created xsi:type="dcterms:W3CDTF">2022-10-11T15:09:05Z</dcterms:created>
  <dcterms:modified xsi:type="dcterms:W3CDTF">2022-11-09T12:41:26Z</dcterms:modified>
</cp:coreProperties>
</file>

<file path=docProps/thumbnail.jpeg>
</file>